
<file path=[Content_Types].xml><?xml version="1.0" encoding="utf-8"?>
<Types xmlns="http://schemas.openxmlformats.org/package/2006/content-types">
  <Default Extension="emf" ContentType="image/x-emf"/>
  <Default Extension="jpeg" ContentType="image/jpeg"/>
  <Default Extension="pdf" ContentType="application/pd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2">
          <p15:clr>
            <a:srgbClr val="A4A3A4"/>
          </p15:clr>
        </p15:guide>
        <p15:guide id="2" pos="210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973D4-1647-425C-BC15-72AE42520DA7}" v="2016" dt="2022-11-18T21:50:27.814"/>
    <p1510:client id="{665424B7-A7C6-96F3-F0F3-E8D4FE4CB765}" v="826" dt="2022-11-18T21:43:48.417"/>
    <p1510:client id="{7161BC1D-C8B2-D029-C273-F10D14542840}" v="127" dt="2022-11-18T19:44:11.5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4" d="100"/>
          <a:sy n="24" d="100"/>
        </p:scale>
        <p:origin x="1482" y="-150"/>
      </p:cViewPr>
      <p:guideLst>
        <p:guide orient="horz" pos="3002"/>
        <p:guide pos="21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60755F-66BB-924E-BB7B-E983D5FDE998}" type="datetimeFigureOut">
              <a:rPr lang="en-US" smtClean="0"/>
              <a:pPr/>
              <a:t>11/18/2022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BCB8BD-6655-9245-9BFC-F8D3FC4154A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5BCB8BD-6655-9245-9BFC-F8D3FC4154A5}"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4023361" y="-3127514"/>
            <a:ext cx="48219361" cy="8115631"/>
            <a:chOff x="-1157969" y="-659204"/>
            <a:chExt cx="10301969" cy="1733888"/>
          </a:xfrm>
        </p:grpSpPr>
        <p:sp>
          <p:nvSpPr>
            <p:cNvPr id="8" name="Pie 7"/>
            <p:cNvSpPr/>
            <p:nvPr userDrawn="1"/>
          </p:nvSpPr>
          <p:spPr>
            <a:xfrm>
              <a:off x="-1157969" y="-659204"/>
              <a:ext cx="1694791" cy="1318171"/>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297829" tIns="148915" rIns="297829" bIns="148915" anchor="ctr"/>
            <a:lstStyle/>
            <a:p>
              <a:pPr algn="ctr" eaLnBrk="1" latinLnBrk="0" hangingPunct="1"/>
              <a:endParaRPr kumimoji="0" lang="en-US"/>
            </a:p>
          </p:txBody>
        </p:sp>
        <p:sp>
          <p:nvSpPr>
            <p:cNvPr id="9" name="Freeform 8"/>
            <p:cNvSpPr>
              <a:spLocks/>
            </p:cNvSpPr>
            <p:nvPr userDrawn="1"/>
          </p:nvSpPr>
          <p:spPr bwMode="auto">
            <a:xfrm>
              <a:off x="-314211" y="0"/>
              <a:ext cx="9455911" cy="1074684"/>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0" name="Freeform 9"/>
            <p:cNvSpPr>
              <a:spLocks/>
            </p:cNvSpPr>
            <p:nvPr userDrawn="1"/>
          </p:nvSpPr>
          <p:spPr bwMode="auto">
            <a:xfrm>
              <a:off x="4224249" y="0"/>
              <a:ext cx="4914715" cy="658572"/>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11" name="Group 10"/>
            <p:cNvGrpSpPr/>
            <p:nvPr userDrawn="1"/>
          </p:nvGrpSpPr>
          <p:grpSpPr>
            <a:xfrm>
              <a:off x="-329967" y="60194"/>
              <a:ext cx="9473967" cy="66997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grpSp>
      <p:sp>
        <p:nvSpPr>
          <p:cNvPr id="14" name="Freeform 13"/>
          <p:cNvSpPr>
            <a:spLocks/>
          </p:cNvSpPr>
          <p:nvPr userDrawn="1"/>
        </p:nvSpPr>
        <p:spPr bwMode="auto">
          <a:xfrm rot="10800000">
            <a:off x="-181566" y="30875814"/>
            <a:ext cx="44119797" cy="2042586"/>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emf"/><Relationship Id="rId24" Type="http://schemas.openxmlformats.org/officeDocument/2006/relationships/image" Target="../media/image21.sv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df"/><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preferRelativeResize="0">
            <a:picLocks noChangeAspect="1"/>
          </p:cNvPicPr>
          <p:nvPr/>
        </p:nvPicPr>
        <p:blipFill>
          <a:blip r:embed="rId3"/>
          <a:stretch/>
        </p:blipFill>
        <p:spPr>
          <a:xfrm>
            <a:off x="21318001" y="13232983"/>
            <a:ext cx="11352789" cy="5802536"/>
          </a:xfrm>
          <a:prstGeom prst="rect">
            <a:avLst/>
          </a:prstGeom>
        </p:spPr>
      </p:pic>
      <p:sp>
        <p:nvSpPr>
          <p:cNvPr id="4" name="Text Box 66"/>
          <p:cNvSpPr txBox="1">
            <a:spLocks noChangeArrowheads="1"/>
          </p:cNvSpPr>
          <p:nvPr/>
        </p:nvSpPr>
        <p:spPr bwMode="auto">
          <a:xfrm>
            <a:off x="1612945" y="534900"/>
            <a:ext cx="16509910" cy="4595169"/>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5pPr>
            <a:lvl6pPr marL="2286000" algn="l" defTabSz="914400" rtl="0" eaLnBrk="1" latinLnBrk="0" hangingPunct="1">
              <a:defRPr sz="2400" b="1" kern="1200" baseline="-25000">
                <a:solidFill>
                  <a:schemeClr val="tx1"/>
                </a:solidFill>
                <a:latin typeface="Arial" charset="0"/>
                <a:ea typeface="ＭＳ Ｐゴシック" pitchFamily="1" charset="-128"/>
                <a:cs typeface="+mn-cs"/>
              </a:defRPr>
            </a:lvl6pPr>
            <a:lvl7pPr marL="2743200" algn="l" defTabSz="914400" rtl="0" eaLnBrk="1" latinLnBrk="0" hangingPunct="1">
              <a:defRPr sz="2400" b="1" kern="1200" baseline="-25000">
                <a:solidFill>
                  <a:schemeClr val="tx1"/>
                </a:solidFill>
                <a:latin typeface="Arial" charset="0"/>
                <a:ea typeface="ＭＳ Ｐゴシック" pitchFamily="1" charset="-128"/>
                <a:cs typeface="+mn-cs"/>
              </a:defRPr>
            </a:lvl7pPr>
            <a:lvl8pPr marL="3200400" algn="l" defTabSz="914400" rtl="0" eaLnBrk="1" latinLnBrk="0" hangingPunct="1">
              <a:defRPr sz="2400" b="1" kern="1200" baseline="-25000">
                <a:solidFill>
                  <a:schemeClr val="tx1"/>
                </a:solidFill>
                <a:latin typeface="Arial" charset="0"/>
                <a:ea typeface="ＭＳ Ｐゴシック" pitchFamily="1" charset="-128"/>
                <a:cs typeface="+mn-cs"/>
              </a:defRPr>
            </a:lvl8pPr>
            <a:lvl9pPr marL="3657600" algn="l" defTabSz="914400" rtl="0" eaLnBrk="1" latinLnBrk="0" hangingPunct="1">
              <a:defRPr sz="2400" b="1" kern="1200" baseline="-25000">
                <a:solidFill>
                  <a:schemeClr val="tx1"/>
                </a:solidFill>
                <a:latin typeface="Arial" charset="0"/>
                <a:ea typeface="ＭＳ Ｐゴシック" pitchFamily="1" charset="-128"/>
                <a:cs typeface="+mn-cs"/>
              </a:defRPr>
            </a:lvl9pPr>
          </a:lstStyle>
          <a:p>
            <a:pPr algn="r">
              <a:lnSpc>
                <a:spcPct val="70000"/>
              </a:lnSpc>
            </a:pPr>
            <a:r>
              <a:rPr lang="en-US" sz="13800" b="0" spc="-300" baseline="0">
                <a:solidFill>
                  <a:schemeClr val="accent3">
                    <a:lumMod val="50000"/>
                  </a:schemeClr>
                </a:solidFill>
                <a:latin typeface="Times New Roman"/>
                <a:cs typeface="Times New Roman"/>
              </a:rPr>
              <a:t>Tesla Case Study and Website Development in .NET Core</a:t>
            </a:r>
          </a:p>
        </p:txBody>
      </p:sp>
      <p:sp>
        <p:nvSpPr>
          <p:cNvPr id="5" name="Text Box 65"/>
          <p:cNvSpPr txBox="1">
            <a:spLocks noChangeArrowheads="1"/>
          </p:cNvSpPr>
          <p:nvPr/>
        </p:nvSpPr>
        <p:spPr bwMode="auto">
          <a:xfrm>
            <a:off x="19051034" y="2706570"/>
            <a:ext cx="13182600" cy="2554545"/>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5pPr>
            <a:lvl6pPr marL="2286000" algn="l" defTabSz="914400" rtl="0" eaLnBrk="1" latinLnBrk="0" hangingPunct="1">
              <a:defRPr sz="2400" b="1" kern="1200" baseline="-25000">
                <a:solidFill>
                  <a:schemeClr val="tx1"/>
                </a:solidFill>
                <a:latin typeface="Arial" charset="0"/>
                <a:ea typeface="ＭＳ Ｐゴシック" pitchFamily="1" charset="-128"/>
                <a:cs typeface="+mn-cs"/>
              </a:defRPr>
            </a:lvl6pPr>
            <a:lvl7pPr marL="2743200" algn="l" defTabSz="914400" rtl="0" eaLnBrk="1" latinLnBrk="0" hangingPunct="1">
              <a:defRPr sz="2400" b="1" kern="1200" baseline="-25000">
                <a:solidFill>
                  <a:schemeClr val="tx1"/>
                </a:solidFill>
                <a:latin typeface="Arial" charset="0"/>
                <a:ea typeface="ＭＳ Ｐゴシック" pitchFamily="1" charset="-128"/>
                <a:cs typeface="+mn-cs"/>
              </a:defRPr>
            </a:lvl7pPr>
            <a:lvl8pPr marL="3200400" algn="l" defTabSz="914400" rtl="0" eaLnBrk="1" latinLnBrk="0" hangingPunct="1">
              <a:defRPr sz="2400" b="1" kern="1200" baseline="-25000">
                <a:solidFill>
                  <a:schemeClr val="tx1"/>
                </a:solidFill>
                <a:latin typeface="Arial" charset="0"/>
                <a:ea typeface="ＭＳ Ｐゴシック" pitchFamily="1" charset="-128"/>
                <a:cs typeface="+mn-cs"/>
              </a:defRPr>
            </a:lvl8pPr>
            <a:lvl9pPr marL="3657600" algn="l" defTabSz="914400" rtl="0" eaLnBrk="1" latinLnBrk="0" hangingPunct="1">
              <a:defRPr sz="2400" b="1" kern="1200" baseline="-25000">
                <a:solidFill>
                  <a:schemeClr val="tx1"/>
                </a:solidFill>
                <a:latin typeface="Arial" charset="0"/>
                <a:ea typeface="ＭＳ Ｐゴシック" pitchFamily="1" charset="-128"/>
                <a:cs typeface="+mn-cs"/>
              </a:defRPr>
            </a:lvl9pPr>
          </a:lstStyle>
          <a:p>
            <a:r>
              <a:rPr lang="en-US" sz="3200" b="0" i="1" baseline="0">
                <a:solidFill>
                  <a:schemeClr val="accent3">
                    <a:lumMod val="75000"/>
                  </a:schemeClr>
                </a:solidFill>
                <a:latin typeface="Times New Roman" pitchFamily="18" charset="0"/>
                <a:cs typeface="Times New Roman" pitchFamily="18" charset="0"/>
              </a:rPr>
              <a:t>Jason Gardner, n01480000@unf.edu</a:t>
            </a:r>
          </a:p>
          <a:p>
            <a:r>
              <a:rPr lang="en-US" sz="3200" b="0" i="1" baseline="0">
                <a:solidFill>
                  <a:schemeClr val="accent3">
                    <a:lumMod val="75000"/>
                  </a:schemeClr>
                </a:solidFill>
                <a:latin typeface="Times New Roman" pitchFamily="18" charset="0"/>
                <a:cs typeface="Times New Roman" pitchFamily="18" charset="0"/>
              </a:rPr>
              <a:t>Patrick Nelson, n00158428@unf.edu</a:t>
            </a:r>
          </a:p>
          <a:p>
            <a:r>
              <a:rPr lang="en-US" sz="3200" b="0" i="1" baseline="0">
                <a:solidFill>
                  <a:schemeClr val="accent3">
                    <a:lumMod val="75000"/>
                  </a:schemeClr>
                </a:solidFill>
                <a:latin typeface="Times New Roman" pitchFamily="18" charset="0"/>
                <a:cs typeface="Times New Roman" pitchFamily="18" charset="0"/>
              </a:rPr>
              <a:t>Joseph Oconnor, n00081799@unf.edu</a:t>
            </a:r>
          </a:p>
          <a:p>
            <a:r>
              <a:rPr lang="en-US" sz="3200" b="0" i="1" baseline="0">
                <a:solidFill>
                  <a:schemeClr val="accent3">
                    <a:lumMod val="75000"/>
                  </a:schemeClr>
                </a:solidFill>
                <a:latin typeface="Times New Roman" pitchFamily="18" charset="0"/>
                <a:cs typeface="Times New Roman" pitchFamily="18" charset="0"/>
              </a:rPr>
              <a:t>University of North Florida</a:t>
            </a:r>
            <a:br>
              <a:rPr lang="en-US" sz="3200" b="0" i="1" baseline="0">
                <a:solidFill>
                  <a:schemeClr val="accent3">
                    <a:lumMod val="75000"/>
                  </a:schemeClr>
                </a:solidFill>
                <a:latin typeface="Times New Roman" pitchFamily="18" charset="0"/>
                <a:cs typeface="Times New Roman" pitchFamily="18" charset="0"/>
              </a:rPr>
            </a:br>
            <a:r>
              <a:rPr lang="en-US" sz="3200" b="0" i="1" baseline="0">
                <a:solidFill>
                  <a:schemeClr val="accent3">
                    <a:lumMod val="75000"/>
                  </a:schemeClr>
                </a:solidFill>
                <a:latin typeface="Times New Roman" pitchFamily="18" charset="0"/>
                <a:cs typeface="Times New Roman" pitchFamily="18" charset="0"/>
              </a:rPr>
              <a:t>Jacksonville, FL USA 32224</a:t>
            </a:r>
          </a:p>
        </p:txBody>
      </p:sp>
      <p:sp>
        <p:nvSpPr>
          <p:cNvPr id="6" name="Text Placeholder 3"/>
          <p:cNvSpPr>
            <a:spLocks noGrp="1"/>
          </p:cNvSpPr>
          <p:nvPr/>
        </p:nvSpPr>
        <p:spPr>
          <a:xfrm>
            <a:off x="523914" y="5272465"/>
            <a:ext cx="10196513"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000">
                <a:solidFill>
                  <a:schemeClr val="accent3">
                    <a:lumMod val="50000"/>
                  </a:schemeClr>
                </a:solidFill>
              </a:rPr>
              <a:t>INTRODUCTION</a:t>
            </a:r>
          </a:p>
        </p:txBody>
      </p:sp>
      <p:sp>
        <p:nvSpPr>
          <p:cNvPr id="7" name="Text Placeholder 2"/>
          <p:cNvSpPr>
            <a:spLocks noGrp="1"/>
          </p:cNvSpPr>
          <p:nvPr/>
        </p:nvSpPr>
        <p:spPr>
          <a:xfrm>
            <a:off x="523914" y="6026510"/>
            <a:ext cx="10196513" cy="7580643"/>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solidFill>
                  <a:srgbClr val="000000"/>
                </a:solidFill>
                <a:latin typeface="Times New Roman"/>
                <a:cs typeface="Times New Roman"/>
              </a:rPr>
              <a:t>Tesla is primarily a Business to Consumer (B2C) business in the automotive industry that has become the industry standard for electric vehicles due to its supply chain vertical integration and direct-to-customer sales.</a:t>
            </a:r>
          </a:p>
          <a:p>
            <a:pPr>
              <a:lnSpc>
                <a:spcPct val="150000"/>
              </a:lnSpc>
            </a:pPr>
            <a:r>
              <a:rPr lang="en-US" sz="3000">
                <a:solidFill>
                  <a:srgbClr val="000000"/>
                </a:solidFill>
                <a:latin typeface="Times New Roman"/>
                <a:cs typeface="Times New Roman"/>
              </a:rPr>
              <a:t>Tesla’s website was designed with simplicity and minimalism in mind but is backed by technologies built around React.</a:t>
            </a:r>
          </a:p>
          <a:p>
            <a:pPr>
              <a:lnSpc>
                <a:spcPct val="150000"/>
              </a:lnSpc>
            </a:pPr>
            <a:r>
              <a:rPr lang="en-US" sz="3000">
                <a:solidFill>
                  <a:srgbClr val="000000"/>
                </a:solidFill>
                <a:latin typeface="Times New Roman"/>
                <a:cs typeface="Times New Roman"/>
              </a:rPr>
              <a:t>We developed the website for a fictional company, </a:t>
            </a:r>
            <a:r>
              <a:rPr lang="en-US" sz="3000" err="1">
                <a:solidFill>
                  <a:srgbClr val="000000"/>
                </a:solidFill>
                <a:latin typeface="Times New Roman"/>
                <a:cs typeface="Times New Roman"/>
              </a:rPr>
              <a:t>Tuskla</a:t>
            </a:r>
            <a:r>
              <a:rPr lang="en-US" sz="3000">
                <a:solidFill>
                  <a:srgbClr val="000000"/>
                </a:solidFill>
                <a:latin typeface="Times New Roman"/>
                <a:cs typeface="Times New Roman"/>
              </a:rPr>
              <a:t>, in the spirit of Tesla’s minimalistic web design, using .NET, C#, JavaScript, MSSQL, HTML, and CSS.</a:t>
            </a:r>
          </a:p>
          <a:p>
            <a:pPr>
              <a:lnSpc>
                <a:spcPct val="150000"/>
              </a:lnSpc>
            </a:pPr>
            <a:endParaRPr lang="en-US" sz="3000">
              <a:solidFill>
                <a:srgbClr val="000000"/>
              </a:solidFill>
              <a:latin typeface="Times New Roman"/>
              <a:cs typeface="Times New Roman"/>
            </a:endParaRPr>
          </a:p>
        </p:txBody>
      </p:sp>
      <p:sp>
        <p:nvSpPr>
          <p:cNvPr id="8" name="Text Placeholder 6"/>
          <p:cNvSpPr>
            <a:spLocks noGrp="1"/>
          </p:cNvSpPr>
          <p:nvPr/>
        </p:nvSpPr>
        <p:spPr>
          <a:xfrm>
            <a:off x="514390" y="14202647"/>
            <a:ext cx="10210799"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OBJECTIVES</a:t>
            </a:r>
          </a:p>
        </p:txBody>
      </p:sp>
      <p:sp>
        <p:nvSpPr>
          <p:cNvPr id="9" name="Text Placeholder 17"/>
          <p:cNvSpPr>
            <a:spLocks noGrp="1"/>
          </p:cNvSpPr>
          <p:nvPr/>
        </p:nvSpPr>
        <p:spPr>
          <a:xfrm>
            <a:off x="523914" y="14956692"/>
            <a:ext cx="10201275" cy="3240993"/>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solidFill>
                  <a:srgbClr val="000000"/>
                </a:solidFill>
                <a:latin typeface="Times New Roman"/>
                <a:cs typeface="Times New Roman"/>
              </a:rPr>
              <a:t>Analyze Tesla’s business strategy, business model, business process model, and web systems.</a:t>
            </a:r>
          </a:p>
          <a:p>
            <a:pPr>
              <a:lnSpc>
                <a:spcPct val="150000"/>
              </a:lnSpc>
            </a:pPr>
            <a:r>
              <a:rPr lang="en-US" sz="3000">
                <a:solidFill>
                  <a:srgbClr val="000000"/>
                </a:solidFill>
                <a:latin typeface="Times New Roman"/>
                <a:cs typeface="Times New Roman"/>
              </a:rPr>
              <a:t>Develop a .NET Core MVC Web Page implementation for an eCommerce automobile vendor in the style of Tesla.</a:t>
            </a:r>
          </a:p>
        </p:txBody>
      </p:sp>
      <p:sp>
        <p:nvSpPr>
          <p:cNvPr id="10" name="Text Placeholder 7"/>
          <p:cNvSpPr>
            <a:spLocks noGrp="1"/>
          </p:cNvSpPr>
          <p:nvPr/>
        </p:nvSpPr>
        <p:spPr>
          <a:xfrm>
            <a:off x="11249066" y="6026511"/>
            <a:ext cx="10696534" cy="3933490"/>
          </a:xfrm>
          <a:prstGeom prst="rect">
            <a:avLst/>
          </a:prstGeom>
        </p:spPr>
        <p:txBody>
          <a:bodyPr wrap="square" lIns="228589" tIns="228589" rIns="228589" bIns="228589" numCol="1" spcCol="914400">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solidFill>
                  <a:srgbClr val="000000"/>
                </a:solidFill>
                <a:latin typeface="Times New Roman"/>
                <a:cs typeface="Times New Roman"/>
              </a:rPr>
              <a:t>Tesla was researched by the team and a report and presentation were generated that describe in detail the working of Tesla as a successful automotive industry first-mover in electric vehicles.</a:t>
            </a:r>
          </a:p>
          <a:p>
            <a:pPr>
              <a:lnSpc>
                <a:spcPct val="150000"/>
              </a:lnSpc>
            </a:pPr>
            <a:r>
              <a:rPr lang="en-US" sz="3000">
                <a:solidFill>
                  <a:srgbClr val="000000"/>
                </a:solidFill>
                <a:latin typeface="Times New Roman"/>
                <a:cs typeface="Times New Roman"/>
              </a:rPr>
              <a:t>Tesla’s suppliers, partners, employees, and customer relationships were modeled and written into a report and presentation.</a:t>
            </a:r>
          </a:p>
        </p:txBody>
      </p:sp>
      <p:sp>
        <p:nvSpPr>
          <p:cNvPr id="11" name="Text Placeholder 8"/>
          <p:cNvSpPr>
            <a:spLocks noGrp="1"/>
          </p:cNvSpPr>
          <p:nvPr/>
        </p:nvSpPr>
        <p:spPr>
          <a:xfrm>
            <a:off x="11239540" y="5272466"/>
            <a:ext cx="21431250"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000">
                <a:solidFill>
                  <a:schemeClr val="accent3">
                    <a:lumMod val="50000"/>
                  </a:schemeClr>
                </a:solidFill>
              </a:rPr>
              <a:t>MATERIALS &amp; METHODS</a:t>
            </a:r>
          </a:p>
        </p:txBody>
      </p:sp>
      <p:sp>
        <p:nvSpPr>
          <p:cNvPr id="12" name="Text Placeholder 9"/>
          <p:cNvSpPr>
            <a:spLocks noGrp="1"/>
          </p:cNvSpPr>
          <p:nvPr/>
        </p:nvSpPr>
        <p:spPr>
          <a:xfrm>
            <a:off x="11249066" y="20510897"/>
            <a:ext cx="21421724" cy="3962473"/>
          </a:xfrm>
          <a:prstGeom prst="rect">
            <a:avLst/>
          </a:prstGeom>
        </p:spPr>
        <p:txBody>
          <a:bodyPr wrap="square" lIns="228589" tIns="228589" rIns="228589" bIns="228589" numCol="2" spcCol="914400" anchor="t">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latin typeface="Times New Roman"/>
                <a:cs typeface="Times New Roman"/>
              </a:rPr>
              <a:t>The </a:t>
            </a:r>
            <a:r>
              <a:rPr lang="en-US" sz="3000" err="1">
                <a:latin typeface="Times New Roman"/>
                <a:cs typeface="Times New Roman"/>
              </a:rPr>
              <a:t>Tuskla</a:t>
            </a:r>
            <a:r>
              <a:rPr lang="en-US" sz="3000">
                <a:latin typeface="Times New Roman"/>
                <a:cs typeface="Times New Roman"/>
              </a:rPr>
              <a:t> home page is an experience that closely emulates Tesla’s design.  Users are only three steps away from ordering a vehicle when they arrive on the home page. Pages about other products and information, while readily available through footer and menu links, are not the primary focus.</a:t>
            </a:r>
            <a:endParaRPr lang="en-US"/>
          </a:p>
          <a:p>
            <a:pPr>
              <a:lnSpc>
                <a:spcPct val="150000"/>
              </a:lnSpc>
            </a:pPr>
            <a:r>
              <a:rPr lang="en-US" sz="3000">
                <a:latin typeface="Times New Roman"/>
                <a:cs typeface="Times New Roman"/>
              </a:rPr>
              <a:t>MVC design patterns using .NET Core can create websites with user experiences consistent with web design using modern JavaScript-based libraries.</a:t>
            </a:r>
          </a:p>
        </p:txBody>
      </p:sp>
      <p:sp>
        <p:nvSpPr>
          <p:cNvPr id="13" name="Text Placeholder 10"/>
          <p:cNvSpPr>
            <a:spLocks noGrp="1"/>
          </p:cNvSpPr>
          <p:nvPr/>
        </p:nvSpPr>
        <p:spPr>
          <a:xfrm>
            <a:off x="11249066" y="19756851"/>
            <a:ext cx="21421724"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RESULTS</a:t>
            </a:r>
          </a:p>
        </p:txBody>
      </p:sp>
      <p:sp>
        <p:nvSpPr>
          <p:cNvPr id="14" name="Text Placeholder 11"/>
          <p:cNvSpPr>
            <a:spLocks noGrp="1"/>
          </p:cNvSpPr>
          <p:nvPr/>
        </p:nvSpPr>
        <p:spPr>
          <a:xfrm>
            <a:off x="33181965" y="5272465"/>
            <a:ext cx="10201275"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CONCLUSIONS</a:t>
            </a:r>
          </a:p>
        </p:txBody>
      </p:sp>
      <p:sp>
        <p:nvSpPr>
          <p:cNvPr id="15" name="Text Placeholder 12"/>
          <p:cNvSpPr>
            <a:spLocks noGrp="1"/>
          </p:cNvSpPr>
          <p:nvPr/>
        </p:nvSpPr>
        <p:spPr>
          <a:xfrm>
            <a:off x="33181964" y="6026510"/>
            <a:ext cx="10201275" cy="6103315"/>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solidFill>
                  <a:srgbClr val="000000"/>
                </a:solidFill>
                <a:latin typeface="Times New Roman"/>
                <a:cs typeface="Times New Roman"/>
              </a:rPr>
              <a:t>In conclusion, the project asked us to analyze Tesla's strategy, business mode, business process model, and web systems from which our team would create a fictitious vendor's website. </a:t>
            </a:r>
            <a:endParaRPr lang="en-US"/>
          </a:p>
          <a:p>
            <a:pPr>
              <a:lnSpc>
                <a:spcPct val="150000"/>
              </a:lnSpc>
            </a:pPr>
            <a:r>
              <a:rPr lang="en-US" sz="3000">
                <a:solidFill>
                  <a:srgbClr val="000000"/>
                </a:solidFill>
                <a:latin typeface="Times New Roman"/>
                <a:cs typeface="Times New Roman"/>
              </a:rPr>
              <a:t>We developed this using .NET Core and Microsoft SQL Server.  The MVC model is geared well towards web design.  Controllers receive requests from users, use models to access and manipulate data, and return</a:t>
            </a:r>
          </a:p>
          <a:p>
            <a:pPr>
              <a:lnSpc>
                <a:spcPct val="150000"/>
              </a:lnSpc>
            </a:pPr>
            <a:r>
              <a:rPr lang="en-US" sz="3000">
                <a:solidFill>
                  <a:srgbClr val="000000"/>
                </a:solidFill>
                <a:latin typeface="Times New Roman"/>
                <a:cs typeface="Times New Roman"/>
              </a:rPr>
              <a:t>views to the users.</a:t>
            </a:r>
          </a:p>
        </p:txBody>
      </p:sp>
      <p:sp>
        <p:nvSpPr>
          <p:cNvPr id="16" name="Text Placeholder 13"/>
          <p:cNvSpPr>
            <a:spLocks noGrp="1"/>
          </p:cNvSpPr>
          <p:nvPr/>
        </p:nvSpPr>
        <p:spPr>
          <a:xfrm>
            <a:off x="33181963" y="17152955"/>
            <a:ext cx="10201275"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REFERENCES</a:t>
            </a:r>
          </a:p>
        </p:txBody>
      </p:sp>
      <p:sp>
        <p:nvSpPr>
          <p:cNvPr id="17" name="Text Placeholder 14"/>
          <p:cNvSpPr>
            <a:spLocks noGrp="1"/>
          </p:cNvSpPr>
          <p:nvPr/>
        </p:nvSpPr>
        <p:spPr>
          <a:xfrm>
            <a:off x="33181962" y="17907000"/>
            <a:ext cx="10201275" cy="176366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solidFill>
                  <a:srgbClr val="000000"/>
                </a:solidFill>
                <a:latin typeface="Times New Roman"/>
                <a:cs typeface="Times New Roman"/>
              </a:rPr>
              <a:t>[1] Tesla Inc., "Tesla," Tesla, [Online]. Available: https://www.tesla.com/. [Accessed 18 November 2022].</a:t>
            </a:r>
          </a:p>
        </p:txBody>
      </p:sp>
      <p:sp>
        <p:nvSpPr>
          <p:cNvPr id="18" name="Text Placeholder 15"/>
          <p:cNvSpPr>
            <a:spLocks noGrp="1"/>
          </p:cNvSpPr>
          <p:nvPr/>
        </p:nvSpPr>
        <p:spPr>
          <a:xfrm>
            <a:off x="33181960" y="25684541"/>
            <a:ext cx="10201275"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ACKNOWLEDGEMENTS</a:t>
            </a:r>
          </a:p>
        </p:txBody>
      </p:sp>
      <p:pic>
        <p:nvPicPr>
          <p:cNvPr id="22" name="Picture 21" descr="UNF_LOGO_HORZ_BW.eps"/>
          <p:cNvPicPr>
            <a:picLocks noChangeAspect="1"/>
          </p:cNvPicPr>
          <p:nvPr/>
        </p:nvPicPr>
        <mc:AlternateContent xmlns:mc="http://schemas.openxmlformats.org/markup-compatibility/2006">
          <mc:Choice xmlns="" xmlns:ma="http://schemas.microsoft.com/office/mac/drawingml/2008/main" xmlns:mv="urn:schemas-microsoft-com:mac:vml" Requires="ma">
            <p:blipFill>
              <a:blip r:embed="rId4"/>
              <a:stretch>
                <a:fillRect/>
              </a:stretch>
            </p:blipFill>
          </mc:Choice>
          <mc:Fallback>
            <p:blipFill>
              <a:blip r:embed="rId5"/>
              <a:stretch>
                <a:fillRect/>
              </a:stretch>
            </p:blipFill>
          </mc:Fallback>
        </mc:AlternateContent>
        <p:spPr>
          <a:xfrm>
            <a:off x="33351290" y="1507009"/>
            <a:ext cx="8423240" cy="3298481"/>
          </a:xfrm>
          <a:prstGeom prst="rect">
            <a:avLst/>
          </a:prstGeom>
        </p:spPr>
      </p:pic>
      <p:pic>
        <p:nvPicPr>
          <p:cNvPr id="23" name="Picture 22"/>
          <p:cNvPicPr>
            <a:picLocks noChangeAspect="1"/>
          </p:cNvPicPr>
          <p:nvPr/>
        </p:nvPicPr>
        <p:blipFill>
          <a:blip r:embed="rId6"/>
          <a:srcRect/>
          <a:stretch/>
        </p:blipFill>
        <p:spPr>
          <a:xfrm>
            <a:off x="11490233" y="24577329"/>
            <a:ext cx="10455367" cy="5343485"/>
          </a:xfrm>
          <a:prstGeom prst="rect">
            <a:avLst/>
          </a:prstGeom>
        </p:spPr>
      </p:pic>
      <p:pic>
        <p:nvPicPr>
          <p:cNvPr id="26" name="Picture 25"/>
          <p:cNvPicPr>
            <a:picLocks noChangeAspect="1"/>
          </p:cNvPicPr>
          <p:nvPr/>
        </p:nvPicPr>
        <p:blipFill>
          <a:blip r:embed="rId7"/>
          <a:srcRect/>
          <a:stretch/>
        </p:blipFill>
        <p:spPr>
          <a:xfrm>
            <a:off x="21955124" y="24577329"/>
            <a:ext cx="10451350" cy="5272113"/>
          </a:xfrm>
          <a:prstGeom prst="rect">
            <a:avLst/>
          </a:prstGeom>
        </p:spPr>
      </p:pic>
      <p:grpSp>
        <p:nvGrpSpPr>
          <p:cNvPr id="31" name="Group 30"/>
          <p:cNvGrpSpPr/>
          <p:nvPr/>
        </p:nvGrpSpPr>
        <p:grpSpPr>
          <a:xfrm>
            <a:off x="550802" y="20875331"/>
            <a:ext cx="10137973" cy="3195259"/>
            <a:chOff x="-2590800" y="10668000"/>
            <a:chExt cx="5802448" cy="1828800"/>
          </a:xfrm>
        </p:grpSpPr>
        <p:pic>
          <p:nvPicPr>
            <p:cNvPr id="28" name="Picture 27"/>
            <p:cNvPicPr>
              <a:picLocks/>
            </p:cNvPicPr>
            <p:nvPr/>
          </p:nvPicPr>
          <p:blipFill>
            <a:blip r:embed="rId8"/>
            <a:srcRect/>
            <a:stretch/>
          </p:blipFill>
          <p:spPr>
            <a:xfrm>
              <a:off x="-1276237" y="10668000"/>
              <a:ext cx="2714036" cy="1828800"/>
            </a:xfrm>
            <a:prstGeom prst="rect">
              <a:avLst/>
            </a:prstGeom>
          </p:spPr>
        </p:pic>
        <p:pic>
          <p:nvPicPr>
            <p:cNvPr id="29" name="Picture 28"/>
            <p:cNvPicPr>
              <a:picLocks/>
            </p:cNvPicPr>
            <p:nvPr/>
          </p:nvPicPr>
          <p:blipFill>
            <a:blip r:embed="rId9"/>
            <a:srcRect/>
            <a:stretch/>
          </p:blipFill>
          <p:spPr>
            <a:xfrm>
              <a:off x="891287" y="10668001"/>
              <a:ext cx="2320361" cy="1828799"/>
            </a:xfrm>
            <a:prstGeom prst="rect">
              <a:avLst/>
            </a:prstGeom>
          </p:spPr>
        </p:pic>
        <p:pic>
          <p:nvPicPr>
            <p:cNvPr id="27" name="Picture 26"/>
            <p:cNvPicPr>
              <a:picLocks/>
            </p:cNvPicPr>
            <p:nvPr/>
          </p:nvPicPr>
          <p:blipFill>
            <a:blip r:embed="rId10"/>
            <a:srcRect l="24747" r="24747"/>
            <a:stretch/>
          </p:blipFill>
          <p:spPr>
            <a:xfrm>
              <a:off x="-2590800" y="10668000"/>
              <a:ext cx="1828800" cy="1828800"/>
            </a:xfrm>
            <a:prstGeom prst="rect">
              <a:avLst/>
            </a:prstGeom>
          </p:spPr>
        </p:pic>
      </p:grpSp>
      <p:sp>
        <p:nvSpPr>
          <p:cNvPr id="32" name="Text Box 29"/>
          <p:cNvSpPr txBox="1">
            <a:spLocks noChangeArrowheads="1"/>
          </p:cNvSpPr>
          <p:nvPr/>
        </p:nvSpPr>
        <p:spPr bwMode="auto">
          <a:xfrm>
            <a:off x="11828530" y="29902591"/>
            <a:ext cx="9537605" cy="394210"/>
          </a:xfrm>
          <a:prstGeom prst="rect">
            <a:avLst/>
          </a:prstGeom>
          <a:noFill/>
          <a:ln w="9525">
            <a:noFill/>
            <a:miter lim="800000"/>
            <a:headEnd/>
            <a:tailEnd/>
          </a:ln>
        </p:spPr>
        <p:txBody>
          <a:bodyPr wrap="square">
            <a:spAutoFit/>
          </a:bodyPr>
          <a:lstStyle/>
          <a:p>
            <a:pPr algn="ctr">
              <a:lnSpc>
                <a:spcPct val="120000"/>
              </a:lnSpc>
            </a:pPr>
            <a:r>
              <a:rPr lang="en-US" sz="1800" b="0" i="1" baseline="0" dirty="0">
                <a:solidFill>
                  <a:srgbClr val="000000"/>
                </a:solidFill>
                <a:latin typeface="Arial" pitchFamily="34" charset="0"/>
                <a:cs typeface="Arial" pitchFamily="34" charset="0"/>
              </a:rPr>
              <a:t>Tuskla .NET Core Vehicle Design Page</a:t>
            </a:r>
          </a:p>
        </p:txBody>
      </p:sp>
      <p:sp>
        <p:nvSpPr>
          <p:cNvPr id="33" name="Text Box 29"/>
          <p:cNvSpPr txBox="1">
            <a:spLocks noChangeArrowheads="1"/>
          </p:cNvSpPr>
          <p:nvPr/>
        </p:nvSpPr>
        <p:spPr bwMode="auto">
          <a:xfrm>
            <a:off x="22225592" y="19011586"/>
            <a:ext cx="9537605" cy="726609"/>
          </a:xfrm>
          <a:prstGeom prst="rect">
            <a:avLst/>
          </a:prstGeom>
          <a:noFill/>
          <a:ln w="9525">
            <a:noFill/>
            <a:miter lim="800000"/>
            <a:headEnd/>
            <a:tailEnd/>
          </a:ln>
        </p:spPr>
        <p:txBody>
          <a:bodyPr wrap="square">
            <a:spAutoFit/>
          </a:bodyPr>
          <a:lstStyle/>
          <a:p>
            <a:pPr algn="ctr">
              <a:lnSpc>
                <a:spcPct val="120000"/>
              </a:lnSpc>
            </a:pPr>
            <a:r>
              <a:rPr lang="en-US" sz="1800" b="0" i="1" baseline="0">
                <a:solidFill>
                  <a:srgbClr val="000000"/>
                </a:solidFill>
                <a:latin typeface="Arial" pitchFamily="34" charset="0"/>
                <a:cs typeface="Arial" pitchFamily="34" charset="0"/>
              </a:rPr>
              <a:t>Tuskla .NET Core Website Home Page</a:t>
            </a:r>
          </a:p>
          <a:p>
            <a:pPr>
              <a:lnSpc>
                <a:spcPct val="120000"/>
              </a:lnSpc>
            </a:pPr>
            <a:endParaRPr lang="en-US" sz="1800" i="1">
              <a:solidFill>
                <a:srgbClr val="000000"/>
              </a:solidFill>
              <a:latin typeface="Arial" pitchFamily="34" charset="0"/>
              <a:cs typeface="Arial" pitchFamily="34" charset="0"/>
            </a:endParaRPr>
          </a:p>
        </p:txBody>
      </p:sp>
      <p:sp>
        <p:nvSpPr>
          <p:cNvPr id="34" name="Text Box 29"/>
          <p:cNvSpPr txBox="1">
            <a:spLocks noChangeArrowheads="1"/>
          </p:cNvSpPr>
          <p:nvPr/>
        </p:nvSpPr>
        <p:spPr bwMode="auto">
          <a:xfrm>
            <a:off x="850986" y="24071721"/>
            <a:ext cx="9537605" cy="726609"/>
          </a:xfrm>
          <a:prstGeom prst="rect">
            <a:avLst/>
          </a:prstGeom>
          <a:noFill/>
          <a:ln w="9525">
            <a:noFill/>
            <a:miter lim="800000"/>
            <a:headEnd/>
            <a:tailEnd/>
          </a:ln>
        </p:spPr>
        <p:txBody>
          <a:bodyPr wrap="square">
            <a:spAutoFit/>
          </a:bodyPr>
          <a:lstStyle/>
          <a:p>
            <a:pPr algn="ctr">
              <a:lnSpc>
                <a:spcPct val="120000"/>
              </a:lnSpc>
            </a:pPr>
            <a:r>
              <a:rPr lang="en-US" sz="1800" i="1">
                <a:solidFill>
                  <a:srgbClr val="000000"/>
                </a:solidFill>
                <a:latin typeface="Arial" pitchFamily="34" charset="0"/>
                <a:cs typeface="Arial" pitchFamily="34" charset="0"/>
              </a:rPr>
              <a:t>Tesla.com Web Page [1]</a:t>
            </a:r>
          </a:p>
          <a:p>
            <a:pPr>
              <a:lnSpc>
                <a:spcPct val="120000"/>
              </a:lnSpc>
            </a:pPr>
            <a:endParaRPr lang="en-US" sz="1800" i="1">
              <a:solidFill>
                <a:srgbClr val="000000"/>
              </a:solidFill>
              <a:latin typeface="Arial" pitchFamily="34" charset="0"/>
              <a:cs typeface="Arial" pitchFamily="34" charset="0"/>
            </a:endParaRPr>
          </a:p>
        </p:txBody>
      </p:sp>
      <p:sp>
        <p:nvSpPr>
          <p:cNvPr id="35" name="Text Box 29"/>
          <p:cNvSpPr txBox="1">
            <a:spLocks noChangeArrowheads="1"/>
          </p:cNvSpPr>
          <p:nvPr/>
        </p:nvSpPr>
        <p:spPr bwMode="auto">
          <a:xfrm>
            <a:off x="13412422" y="19035519"/>
            <a:ext cx="2587968" cy="394210"/>
          </a:xfrm>
          <a:prstGeom prst="rect">
            <a:avLst/>
          </a:prstGeom>
          <a:noFill/>
          <a:ln w="9525">
            <a:noFill/>
            <a:miter lim="800000"/>
            <a:headEnd/>
            <a:tailEnd/>
          </a:ln>
        </p:spPr>
        <p:txBody>
          <a:bodyPr wrap="square">
            <a:spAutoFit/>
          </a:bodyPr>
          <a:lstStyle/>
          <a:p>
            <a:pPr algn="r">
              <a:lnSpc>
                <a:spcPct val="120000"/>
              </a:lnSpc>
            </a:pPr>
            <a:r>
              <a:rPr lang="en-US" sz="1800" i="1">
                <a:solidFill>
                  <a:srgbClr val="000000"/>
                </a:solidFill>
                <a:latin typeface="Arial" pitchFamily="34" charset="0"/>
                <a:cs typeface="Arial" pitchFamily="34" charset="0"/>
              </a:rPr>
              <a:t>Tesla eBusiness Model</a:t>
            </a:r>
            <a:endParaRPr lang="en-US" sz="1800" b="0" i="1" baseline="0">
              <a:solidFill>
                <a:srgbClr val="000000"/>
              </a:solidFill>
              <a:latin typeface="Arial" pitchFamily="34" charset="0"/>
              <a:cs typeface="Arial" pitchFamily="34" charset="0"/>
            </a:endParaRPr>
          </a:p>
        </p:txBody>
      </p:sp>
      <p:sp>
        <p:nvSpPr>
          <p:cNvPr id="36" name="Text Box 29"/>
          <p:cNvSpPr txBox="1">
            <a:spLocks noChangeArrowheads="1"/>
          </p:cNvSpPr>
          <p:nvPr/>
        </p:nvSpPr>
        <p:spPr bwMode="auto">
          <a:xfrm>
            <a:off x="22413445" y="29783998"/>
            <a:ext cx="9537605" cy="726609"/>
          </a:xfrm>
          <a:prstGeom prst="rect">
            <a:avLst/>
          </a:prstGeom>
          <a:noFill/>
          <a:ln w="9525">
            <a:noFill/>
            <a:miter lim="800000"/>
            <a:headEnd/>
            <a:tailEnd/>
          </a:ln>
        </p:spPr>
        <p:txBody>
          <a:bodyPr wrap="square">
            <a:spAutoFit/>
          </a:bodyPr>
          <a:lstStyle/>
          <a:p>
            <a:pPr algn="ctr">
              <a:lnSpc>
                <a:spcPct val="120000"/>
              </a:lnSpc>
            </a:pPr>
            <a:r>
              <a:rPr lang="en-US" sz="1800" i="1" dirty="0">
                <a:solidFill>
                  <a:srgbClr val="000000"/>
                </a:solidFill>
                <a:latin typeface="Arial" pitchFamily="34" charset="0"/>
                <a:cs typeface="Arial" pitchFamily="34" charset="0"/>
              </a:rPr>
              <a:t>Tuskla .NET Core Cart Page</a:t>
            </a:r>
          </a:p>
          <a:p>
            <a:pPr algn="ctr">
              <a:lnSpc>
                <a:spcPct val="120000"/>
              </a:lnSpc>
            </a:pPr>
            <a:endParaRPr lang="en-US" sz="1800" i="1" dirty="0">
              <a:solidFill>
                <a:srgbClr val="000000"/>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62B3388E-9F22-4C71-91D6-073E0AF826DD}"/>
              </a:ext>
            </a:extLst>
          </p:cNvPr>
          <p:cNvSpPr txBox="1"/>
          <p:nvPr/>
        </p:nvSpPr>
        <p:spPr>
          <a:xfrm>
            <a:off x="22611381" y="6014816"/>
            <a:ext cx="10059409" cy="5863144"/>
          </a:xfrm>
          <a:prstGeom prst="rect">
            <a:avLst/>
          </a:prstGeom>
          <a:noFill/>
        </p:spPr>
        <p:txBody>
          <a:bodyPr wrap="square" lIns="91440" tIns="45720" rIns="91440" bIns="45720" rtlCol="0" anchor="t">
            <a:spAutoFit/>
          </a:bodyPr>
          <a:lstStyle/>
          <a:p>
            <a:pPr>
              <a:lnSpc>
                <a:spcPct val="150000"/>
              </a:lnSpc>
            </a:pPr>
            <a:r>
              <a:rPr lang="en-US" sz="3000">
                <a:latin typeface="Times New Roman"/>
                <a:cs typeface="Times New Roman"/>
              </a:rPr>
              <a:t>The </a:t>
            </a:r>
            <a:r>
              <a:rPr lang="en-US" sz="3000" err="1">
                <a:latin typeface="Times New Roman"/>
                <a:cs typeface="Times New Roman"/>
              </a:rPr>
              <a:t>Tuskla</a:t>
            </a:r>
            <a:r>
              <a:rPr lang="en-US" sz="3000">
                <a:latin typeface="Times New Roman"/>
                <a:cs typeface="Times New Roman"/>
              </a:rPr>
              <a:t> page was written using the .NET 3.1.0 SDK, using an MVC design, and contains the JavaScript libraries Bootstrap, Font-Awesome, jQuery, and the jQuery-validation.</a:t>
            </a:r>
          </a:p>
          <a:p>
            <a:pPr>
              <a:lnSpc>
                <a:spcPct val="150000"/>
              </a:lnSpc>
            </a:pPr>
            <a:r>
              <a:rPr lang="en-US" sz="3000">
                <a:latin typeface="Times New Roman"/>
                <a:cs typeface="Times New Roman"/>
              </a:rPr>
              <a:t>The project uses more than six (6) controllers, 18 models, and 43 views.  The back end holds user and site data contained in four (4) databases and JSON data, queried using </a:t>
            </a:r>
            <a:r>
              <a:rPr lang="en-US" sz="3000" err="1">
                <a:latin typeface="Times New Roman"/>
                <a:cs typeface="Times New Roman"/>
              </a:rPr>
              <a:t>Newtonsoft</a:t>
            </a:r>
            <a:r>
              <a:rPr lang="en-US" sz="3000">
                <a:latin typeface="Times New Roman"/>
                <a:cs typeface="Times New Roman"/>
              </a:rPr>
              <a:t> JSON and LINQ.</a:t>
            </a:r>
          </a:p>
          <a:p>
            <a:endParaRPr lang="en-US" sz="3000">
              <a:latin typeface="Times New Roman" panose="02020603050405020304" pitchFamily="18" charset="0"/>
              <a:cs typeface="Times New Roman" panose="02020603050405020304" pitchFamily="18" charset="0"/>
            </a:endParaRPr>
          </a:p>
          <a:p>
            <a:endParaRPr lang="en-US" sz="300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0FCEC341-0AA4-4CAD-9004-D05C57F19273}"/>
              </a:ext>
            </a:extLst>
          </p:cNvPr>
          <p:cNvPicPr>
            <a:picLocks noChangeAspect="1"/>
          </p:cNvPicPr>
          <p:nvPr/>
        </p:nvPicPr>
        <p:blipFill>
          <a:blip r:embed="rId11"/>
          <a:stretch>
            <a:fillRect/>
          </a:stretch>
        </p:blipFill>
        <p:spPr>
          <a:xfrm>
            <a:off x="11410602" y="11672694"/>
            <a:ext cx="8791575" cy="7362825"/>
          </a:xfrm>
          <a:prstGeom prst="rect">
            <a:avLst/>
          </a:prstGeom>
        </p:spPr>
      </p:pic>
      <p:pic>
        <p:nvPicPr>
          <p:cNvPr id="39" name="Picture 38" descr="Shape&#10;&#10;Description automatically generated with medium confidence">
            <a:extLst>
              <a:ext uri="{FF2B5EF4-FFF2-40B4-BE49-F238E27FC236}">
                <a16:creationId xmlns:a16="http://schemas.microsoft.com/office/drawing/2014/main" id="{7910E701-D2AF-4541-8E1E-8081F03CE181}"/>
              </a:ext>
            </a:extLst>
          </p:cNvPr>
          <p:cNvPicPr>
            <a:picLocks noChangeAspect="1"/>
          </p:cNvPicPr>
          <p:nvPr/>
        </p:nvPicPr>
        <p:blipFill>
          <a:blip r:embed="rId12"/>
          <a:stretch>
            <a:fillRect/>
          </a:stretch>
        </p:blipFill>
        <p:spPr>
          <a:xfrm>
            <a:off x="33181960" y="26883079"/>
            <a:ext cx="2149426" cy="1394440"/>
          </a:xfrm>
          <a:prstGeom prst="rect">
            <a:avLst/>
          </a:prstGeom>
        </p:spPr>
      </p:pic>
      <p:pic>
        <p:nvPicPr>
          <p:cNvPr id="41" name="Picture 40" descr="Shape&#10;&#10;Description automatically generated with low confidence">
            <a:extLst>
              <a:ext uri="{FF2B5EF4-FFF2-40B4-BE49-F238E27FC236}">
                <a16:creationId xmlns:a16="http://schemas.microsoft.com/office/drawing/2014/main" id="{3C989FE5-24DD-41B1-8C59-BD599EA9CEEB}"/>
              </a:ext>
            </a:extLst>
          </p:cNvPr>
          <p:cNvPicPr>
            <a:picLocks noChangeAspect="1"/>
          </p:cNvPicPr>
          <p:nvPr/>
        </p:nvPicPr>
        <p:blipFill>
          <a:blip r:embed="rId13"/>
          <a:stretch>
            <a:fillRect/>
          </a:stretch>
        </p:blipFill>
        <p:spPr>
          <a:xfrm>
            <a:off x="35019874" y="26850792"/>
            <a:ext cx="1399032" cy="1399032"/>
          </a:xfrm>
          <a:prstGeom prst="rect">
            <a:avLst/>
          </a:prstGeom>
        </p:spPr>
      </p:pic>
      <p:pic>
        <p:nvPicPr>
          <p:cNvPr id="43" name="Picture 42" descr="Icon&#10;&#10;Description automatically generated">
            <a:extLst>
              <a:ext uri="{FF2B5EF4-FFF2-40B4-BE49-F238E27FC236}">
                <a16:creationId xmlns:a16="http://schemas.microsoft.com/office/drawing/2014/main" id="{67479ADA-88C8-43B0-98CA-84798D151DA7}"/>
              </a:ext>
            </a:extLst>
          </p:cNvPr>
          <p:cNvPicPr>
            <a:picLocks noChangeAspect="1"/>
          </p:cNvPicPr>
          <p:nvPr/>
        </p:nvPicPr>
        <p:blipFill>
          <a:blip r:embed="rId14"/>
          <a:stretch>
            <a:fillRect/>
          </a:stretch>
        </p:blipFill>
        <p:spPr>
          <a:xfrm>
            <a:off x="36545754" y="26844772"/>
            <a:ext cx="1399032" cy="1399032"/>
          </a:xfrm>
          <a:prstGeom prst="rect">
            <a:avLst/>
          </a:prstGeom>
        </p:spPr>
      </p:pic>
      <p:pic>
        <p:nvPicPr>
          <p:cNvPr id="45" name="Picture 44" descr="Icon&#10;&#10;Description automatically generated">
            <a:extLst>
              <a:ext uri="{FF2B5EF4-FFF2-40B4-BE49-F238E27FC236}">
                <a16:creationId xmlns:a16="http://schemas.microsoft.com/office/drawing/2014/main" id="{8C9E37A3-837E-4E0A-90B5-445591D48821}"/>
              </a:ext>
            </a:extLst>
          </p:cNvPr>
          <p:cNvPicPr>
            <a:picLocks noChangeAspect="1"/>
          </p:cNvPicPr>
          <p:nvPr/>
        </p:nvPicPr>
        <p:blipFill>
          <a:blip r:embed="rId15"/>
          <a:stretch>
            <a:fillRect/>
          </a:stretch>
        </p:blipFill>
        <p:spPr>
          <a:xfrm>
            <a:off x="37638364" y="26463813"/>
            <a:ext cx="2232972" cy="2232972"/>
          </a:xfrm>
          <a:prstGeom prst="rect">
            <a:avLst/>
          </a:prstGeom>
        </p:spPr>
      </p:pic>
      <p:pic>
        <p:nvPicPr>
          <p:cNvPr id="47" name="Picture 46" descr="Logo, icon&#10;&#10;Description automatically generated">
            <a:extLst>
              <a:ext uri="{FF2B5EF4-FFF2-40B4-BE49-F238E27FC236}">
                <a16:creationId xmlns:a16="http://schemas.microsoft.com/office/drawing/2014/main" id="{34CAD65B-835C-4E40-BA35-DB69F1612F64}"/>
              </a:ext>
            </a:extLst>
          </p:cNvPr>
          <p:cNvPicPr>
            <a:picLocks noChangeAspect="1"/>
          </p:cNvPicPr>
          <p:nvPr/>
        </p:nvPicPr>
        <p:blipFill>
          <a:blip r:embed="rId16"/>
          <a:stretch>
            <a:fillRect/>
          </a:stretch>
        </p:blipFill>
        <p:spPr>
          <a:xfrm>
            <a:off x="35996755" y="28318538"/>
            <a:ext cx="2488583" cy="1399032"/>
          </a:xfrm>
          <a:prstGeom prst="rect">
            <a:avLst/>
          </a:prstGeom>
        </p:spPr>
      </p:pic>
      <p:pic>
        <p:nvPicPr>
          <p:cNvPr id="51" name="Picture 50" descr="Logo, icon&#10;&#10;Description automatically generated">
            <a:extLst>
              <a:ext uri="{FF2B5EF4-FFF2-40B4-BE49-F238E27FC236}">
                <a16:creationId xmlns:a16="http://schemas.microsoft.com/office/drawing/2014/main" id="{604F497C-F561-4331-B118-8807AE428D5C}"/>
              </a:ext>
            </a:extLst>
          </p:cNvPr>
          <p:cNvPicPr>
            <a:picLocks noChangeAspect="1"/>
          </p:cNvPicPr>
          <p:nvPr/>
        </p:nvPicPr>
        <p:blipFill>
          <a:blip r:embed="rId17"/>
          <a:stretch>
            <a:fillRect/>
          </a:stretch>
        </p:blipFill>
        <p:spPr>
          <a:xfrm>
            <a:off x="35040396" y="28334125"/>
            <a:ext cx="1399032" cy="1399032"/>
          </a:xfrm>
          <a:prstGeom prst="rect">
            <a:avLst/>
          </a:prstGeom>
        </p:spPr>
      </p:pic>
      <p:pic>
        <p:nvPicPr>
          <p:cNvPr id="53" name="Picture 52" descr="Icon&#10;&#10;Description automatically generated">
            <a:extLst>
              <a:ext uri="{FF2B5EF4-FFF2-40B4-BE49-F238E27FC236}">
                <a16:creationId xmlns:a16="http://schemas.microsoft.com/office/drawing/2014/main" id="{D0EEF665-1C16-41D5-9A1F-30121AE18770}"/>
              </a:ext>
            </a:extLst>
          </p:cNvPr>
          <p:cNvPicPr>
            <a:picLocks noChangeAspect="1"/>
          </p:cNvPicPr>
          <p:nvPr/>
        </p:nvPicPr>
        <p:blipFill>
          <a:blip r:embed="rId18"/>
          <a:stretch>
            <a:fillRect/>
          </a:stretch>
        </p:blipFill>
        <p:spPr>
          <a:xfrm>
            <a:off x="33482382" y="28318538"/>
            <a:ext cx="1542582" cy="1414619"/>
          </a:xfrm>
          <a:prstGeom prst="rect">
            <a:avLst/>
          </a:prstGeom>
        </p:spPr>
      </p:pic>
      <p:pic>
        <p:nvPicPr>
          <p:cNvPr id="24" name="Graphic 24">
            <a:extLst>
              <a:ext uri="{FF2B5EF4-FFF2-40B4-BE49-F238E27FC236}">
                <a16:creationId xmlns:a16="http://schemas.microsoft.com/office/drawing/2014/main" id="{56AEB4D2-89A0-6162-84A4-5D6D66D375A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717000" y="16230600"/>
            <a:ext cx="457200" cy="457200"/>
          </a:xfrm>
          <a:prstGeom prst="rect">
            <a:avLst/>
          </a:prstGeom>
        </p:spPr>
      </p:pic>
      <p:pic>
        <p:nvPicPr>
          <p:cNvPr id="55" name="Picture 54" descr="Shape&#10;&#10;Description automatically generated with medium confidence">
            <a:extLst>
              <a:ext uri="{FF2B5EF4-FFF2-40B4-BE49-F238E27FC236}">
                <a16:creationId xmlns:a16="http://schemas.microsoft.com/office/drawing/2014/main" id="{C2BBB5B2-0641-4420-9174-78CA34FF1E37}"/>
              </a:ext>
            </a:extLst>
          </p:cNvPr>
          <p:cNvPicPr>
            <a:picLocks noChangeAspect="1"/>
          </p:cNvPicPr>
          <p:nvPr/>
        </p:nvPicPr>
        <p:blipFill>
          <a:blip r:embed="rId21"/>
          <a:stretch>
            <a:fillRect/>
          </a:stretch>
        </p:blipFill>
        <p:spPr>
          <a:xfrm>
            <a:off x="35359618" y="29903506"/>
            <a:ext cx="2372271" cy="1399032"/>
          </a:xfrm>
          <a:prstGeom prst="rect">
            <a:avLst/>
          </a:prstGeom>
        </p:spPr>
      </p:pic>
      <p:pic>
        <p:nvPicPr>
          <p:cNvPr id="57" name="Picture 56" descr="Logo, company name&#10;&#10;Description automatically generated">
            <a:extLst>
              <a:ext uri="{FF2B5EF4-FFF2-40B4-BE49-F238E27FC236}">
                <a16:creationId xmlns:a16="http://schemas.microsoft.com/office/drawing/2014/main" id="{28C6675F-CC77-4776-B0CE-CDE98FBF9DAD}"/>
              </a:ext>
            </a:extLst>
          </p:cNvPr>
          <p:cNvPicPr>
            <a:picLocks noChangeAspect="1"/>
          </p:cNvPicPr>
          <p:nvPr/>
        </p:nvPicPr>
        <p:blipFill>
          <a:blip r:embed="rId22"/>
          <a:stretch>
            <a:fillRect/>
          </a:stretch>
        </p:blipFill>
        <p:spPr>
          <a:xfrm>
            <a:off x="33482382" y="29899145"/>
            <a:ext cx="1727200" cy="1399032"/>
          </a:xfrm>
          <a:prstGeom prst="rect">
            <a:avLst/>
          </a:prstGeom>
        </p:spPr>
      </p:pic>
      <p:pic>
        <p:nvPicPr>
          <p:cNvPr id="2" name="Graphic 2">
            <a:extLst>
              <a:ext uri="{FF2B5EF4-FFF2-40B4-BE49-F238E27FC236}">
                <a16:creationId xmlns:a16="http://schemas.microsoft.com/office/drawing/2014/main" id="{8834A62C-5DD4-235A-DBA8-755D1BB79A0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937381" y="28324184"/>
            <a:ext cx="1542661" cy="1382709"/>
          </a:xfrm>
          <a:prstGeom prst="rect">
            <a:avLst/>
          </a:prstGeom>
        </p:spPr>
      </p:pic>
      <p:pic>
        <p:nvPicPr>
          <p:cNvPr id="59" name="Picture 58" descr="Icon&#10;&#10;Description automatically generated">
            <a:extLst>
              <a:ext uri="{FF2B5EF4-FFF2-40B4-BE49-F238E27FC236}">
                <a16:creationId xmlns:a16="http://schemas.microsoft.com/office/drawing/2014/main" id="{DEA6BA9B-0F17-4666-A6D9-27D39564B8CA}"/>
              </a:ext>
            </a:extLst>
          </p:cNvPr>
          <p:cNvPicPr>
            <a:picLocks noChangeAspect="1"/>
          </p:cNvPicPr>
          <p:nvPr/>
        </p:nvPicPr>
        <p:blipFill>
          <a:blip r:embed="rId25"/>
          <a:stretch>
            <a:fillRect/>
          </a:stretch>
        </p:blipFill>
        <p:spPr>
          <a:xfrm>
            <a:off x="38175873" y="29899145"/>
            <a:ext cx="1083885" cy="1399032"/>
          </a:xfrm>
          <a:prstGeom prst="rect">
            <a:avLst/>
          </a:prstGeom>
        </p:spPr>
      </p:pic>
      <p:pic>
        <p:nvPicPr>
          <p:cNvPr id="20" name="Picture 19"/>
          <p:cNvPicPr>
            <a:picLocks noChangeAspect="1" noChangeArrowheads="1"/>
          </p:cNvPicPr>
          <p:nvPr/>
        </p:nvPicPr>
        <p:blipFill>
          <a:blip r:embed="rId26"/>
          <a:srcRect l="10425" r="10425"/>
          <a:stretch/>
        </p:blipFill>
        <p:spPr bwMode="auto">
          <a:xfrm>
            <a:off x="39498252" y="10896786"/>
            <a:ext cx="3824183" cy="5562414"/>
          </a:xfrm>
          <a:prstGeom prst="rect">
            <a:avLst/>
          </a:prstGeom>
          <a:noFill/>
        </p:spPr>
      </p:pic>
      <p:sp>
        <p:nvSpPr>
          <p:cNvPr id="62" name="Text Placeholder 6">
            <a:extLst>
              <a:ext uri="{FF2B5EF4-FFF2-40B4-BE49-F238E27FC236}">
                <a16:creationId xmlns:a16="http://schemas.microsoft.com/office/drawing/2014/main" id="{42001D8B-C328-4F94-B97A-619DE4446255}"/>
              </a:ext>
            </a:extLst>
          </p:cNvPr>
          <p:cNvSpPr>
            <a:spLocks noGrp="1"/>
          </p:cNvSpPr>
          <p:nvPr/>
        </p:nvSpPr>
        <p:spPr>
          <a:xfrm>
            <a:off x="507965" y="25622621"/>
            <a:ext cx="10210799"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DELIVERABLES</a:t>
            </a:r>
          </a:p>
        </p:txBody>
      </p:sp>
      <p:sp>
        <p:nvSpPr>
          <p:cNvPr id="63" name="Text Placeholder 17">
            <a:extLst>
              <a:ext uri="{FF2B5EF4-FFF2-40B4-BE49-F238E27FC236}">
                <a16:creationId xmlns:a16="http://schemas.microsoft.com/office/drawing/2014/main" id="{58985EB9-EA6B-42D0-A518-3F8219B79ABD}"/>
              </a:ext>
            </a:extLst>
          </p:cNvPr>
          <p:cNvSpPr>
            <a:spLocks noGrp="1"/>
          </p:cNvSpPr>
          <p:nvPr/>
        </p:nvSpPr>
        <p:spPr>
          <a:xfrm>
            <a:off x="507965" y="26079276"/>
            <a:ext cx="10201275" cy="3425659"/>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sz="3000">
                <a:solidFill>
                  <a:srgbClr val="000000"/>
                </a:solidFill>
                <a:latin typeface="Times New Roman"/>
                <a:cs typeface="Times New Roman"/>
              </a:rPr>
              <a:t>Tesla Case Study</a:t>
            </a:r>
          </a:p>
          <a:p>
            <a:pPr marL="457200" indent="-457200">
              <a:lnSpc>
                <a:spcPct val="150000"/>
              </a:lnSpc>
              <a:buFont typeface="Arial" panose="020B0604020202020204" pitchFamily="34" charset="0"/>
              <a:buChar char="•"/>
            </a:pPr>
            <a:r>
              <a:rPr lang="en-US" sz="3000">
                <a:solidFill>
                  <a:srgbClr val="000000"/>
                </a:solidFill>
                <a:latin typeface="Times New Roman"/>
                <a:cs typeface="Times New Roman"/>
              </a:rPr>
              <a:t>Tesla Case Study PowerPoint</a:t>
            </a:r>
          </a:p>
          <a:p>
            <a:pPr marL="457200" indent="-457200">
              <a:lnSpc>
                <a:spcPct val="150000"/>
              </a:lnSpc>
              <a:buFont typeface="Arial" panose="020B0604020202020204" pitchFamily="34" charset="0"/>
              <a:buChar char="•"/>
            </a:pPr>
            <a:r>
              <a:rPr lang="en-US" sz="3000">
                <a:solidFill>
                  <a:srgbClr val="000000"/>
                </a:solidFill>
                <a:latin typeface="Times New Roman"/>
                <a:cs typeface="Times New Roman"/>
              </a:rPr>
              <a:t>Symposium Poster</a:t>
            </a:r>
          </a:p>
          <a:p>
            <a:pPr marL="457200" indent="-457200">
              <a:lnSpc>
                <a:spcPct val="150000"/>
              </a:lnSpc>
              <a:buFont typeface="Arial" panose="020B0604020202020204" pitchFamily="34" charset="0"/>
              <a:buChar char="•"/>
            </a:pPr>
            <a:r>
              <a:rPr lang="en-US" sz="3000">
                <a:solidFill>
                  <a:srgbClr val="000000"/>
                </a:solidFill>
                <a:latin typeface="Times New Roman"/>
                <a:cs typeface="Times New Roman"/>
              </a:rPr>
              <a:t>Symposium Presentation</a:t>
            </a:r>
          </a:p>
        </p:txBody>
      </p:sp>
    </p:spTree>
  </p:cSld>
  <p:clrMapOvr>
    <a:masterClrMapping/>
  </p:clrMapOvr>
</p:sld>
</file>

<file path=ppt/theme/theme1.xml><?xml version="1.0" encoding="utf-8"?>
<a:theme xmlns:a="http://schemas.openxmlformats.org/drawingml/2006/main" name="Office Theme">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530</Words>
  <Application>Microsoft Office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Trebuchet MS</vt:lpstr>
      <vt:lpstr>Office Theme</vt:lpstr>
      <vt:lpstr>PowerPoint Presentation</vt:lpstr>
    </vt:vector>
  </TitlesOfParts>
  <Company>University of North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Boyles Michael</dc:creator>
  <cp:lastModifiedBy>Gardner, Jason</cp:lastModifiedBy>
  <cp:revision>2</cp:revision>
  <dcterms:created xsi:type="dcterms:W3CDTF">2011-08-09T19:16:19Z</dcterms:created>
  <dcterms:modified xsi:type="dcterms:W3CDTF">2022-11-18T21:50:27Z</dcterms:modified>
</cp:coreProperties>
</file>